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19"/>
  </p:notesMasterIdLst>
  <p:sldIdLst>
    <p:sldId id="256" r:id="rId2"/>
    <p:sldId id="257" r:id="rId3"/>
    <p:sldId id="262" r:id="rId4"/>
    <p:sldId id="263" r:id="rId5"/>
    <p:sldId id="261" r:id="rId6"/>
    <p:sldId id="267" r:id="rId7"/>
    <p:sldId id="268" r:id="rId8"/>
    <p:sldId id="269" r:id="rId9"/>
    <p:sldId id="270" r:id="rId10"/>
    <p:sldId id="271" r:id="rId11"/>
    <p:sldId id="272" r:id="rId12"/>
    <p:sldId id="264" r:id="rId13"/>
    <p:sldId id="265" r:id="rId14"/>
    <p:sldId id="260" r:id="rId15"/>
    <p:sldId id="258" r:id="rId16"/>
    <p:sldId id="259" r:id="rId17"/>
    <p:sldId id="266"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Syne" panose="020B0604020202020204" charset="0"/>
      <p:regular r:id="rId24"/>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1E"/>
    <a:srgbClr val="031504"/>
    <a:srgbClr val="000A1E"/>
    <a:srgbClr val="1E2F13"/>
    <a:srgbClr val="1724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0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9060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4221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769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1179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0314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7958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9647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9653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0094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912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62504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75000"/>
              </a:schemeClr>
            </a:gs>
            <a:gs pos="0">
              <a:srgbClr val="00421E"/>
            </a:gs>
            <a:gs pos="16000">
              <a:srgbClr val="031504"/>
            </a:gs>
          </a:gsLst>
          <a:path path="circle">
            <a:fillToRect t="100000" r="100000"/>
          </a:path>
          <a:tileRect l="-100000" b="-10000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6226135" y="581144"/>
            <a:ext cx="7664529" cy="5469255"/>
          </a:xfrm>
          <a:prstGeom prst="rect">
            <a:avLst/>
          </a:prstGeom>
          <a:noFill/>
          <a:ln/>
        </p:spPr>
        <p:txBody>
          <a:bodyPr wrap="square" lIns="0" tIns="0" rIns="0" bIns="0" rtlCol="0" anchor="t"/>
          <a:lstStyle/>
          <a:p>
            <a:pPr marL="0" indent="0">
              <a:lnSpc>
                <a:spcPts val="7150"/>
              </a:lnSpc>
              <a:buNone/>
            </a:pPr>
            <a:r>
              <a:rPr lang="en-US" sz="5700" b="1" dirty="0">
                <a:solidFill>
                  <a:srgbClr val="F0F4F1"/>
                </a:solidFill>
                <a:latin typeface="Syne" pitchFamily="34" charset="0"/>
                <a:ea typeface="Syne" pitchFamily="34" charset="-122"/>
                <a:cs typeface="Syne" pitchFamily="34" charset="-120"/>
              </a:rPr>
              <a:t>Islas Perdidas: Una Aventura de Supervivencia</a:t>
            </a:r>
            <a:endParaRPr lang="en-US" sz="5700" dirty="0"/>
          </a:p>
        </p:txBody>
      </p:sp>
      <p:sp>
        <p:nvSpPr>
          <p:cNvPr id="4" name="Text 1"/>
          <p:cNvSpPr/>
          <p:nvPr/>
        </p:nvSpPr>
        <p:spPr>
          <a:xfrm>
            <a:off x="6226135" y="4613847"/>
            <a:ext cx="7664529" cy="2615292"/>
          </a:xfrm>
          <a:prstGeom prst="rect">
            <a:avLst/>
          </a:prstGeom>
          <a:noFill/>
          <a:ln/>
        </p:spPr>
        <p:txBody>
          <a:bodyPr wrap="square" lIns="0" tIns="0" rIns="0" bIns="0" rtlCol="0" anchor="t"/>
          <a:lstStyle/>
          <a:p>
            <a:pPr marL="0" indent="0">
              <a:lnSpc>
                <a:spcPts val="2650"/>
              </a:lnSpc>
              <a:buNone/>
            </a:pPr>
            <a:r>
              <a:rPr lang="en-US" sz="1650" dirty="0">
                <a:solidFill>
                  <a:srgbClr val="D7E5D8"/>
                </a:solidFill>
                <a:latin typeface="Syne" pitchFamily="34" charset="0"/>
                <a:ea typeface="Syne" pitchFamily="34" charset="-122"/>
                <a:cs typeface="Syne" pitchFamily="34" charset="-120"/>
              </a:rPr>
              <a:t>Bienvenidos a Islas Perdidas, un juego de supervivencia donde los jugadores se enfrentan a los desafíos de un archipiélago misterioso y lleno de </a:t>
            </a:r>
            <a:r>
              <a:rPr lang="en-US" sz="1650" dirty="0" err="1">
                <a:solidFill>
                  <a:srgbClr val="D7E5D8"/>
                </a:solidFill>
                <a:latin typeface="Syne" pitchFamily="34" charset="0"/>
                <a:ea typeface="Syne" pitchFamily="34" charset="-122"/>
                <a:cs typeface="Syne" pitchFamily="34" charset="-120"/>
              </a:rPr>
              <a:t>peligros</a:t>
            </a:r>
            <a:r>
              <a:rPr lang="en-US" sz="1650" dirty="0">
                <a:solidFill>
                  <a:srgbClr val="D7E5D8"/>
                </a:solidFill>
                <a:latin typeface="Syne" pitchFamily="34" charset="0"/>
                <a:ea typeface="Syne" pitchFamily="34" charset="-122"/>
                <a:cs typeface="Syne" pitchFamily="34" charset="-120"/>
              </a:rPr>
              <a:t>.</a:t>
            </a:r>
          </a:p>
          <a:p>
            <a:pPr marL="0" indent="0">
              <a:lnSpc>
                <a:spcPts val="2650"/>
              </a:lnSpc>
              <a:buNone/>
            </a:pPr>
            <a:endParaRPr lang="en-US" sz="1650" dirty="0">
              <a:solidFill>
                <a:srgbClr val="D7E5D8"/>
              </a:solidFill>
              <a:latin typeface="Syne" pitchFamily="34" charset="0"/>
              <a:ea typeface="Syne" pitchFamily="34" charset="-122"/>
              <a:cs typeface="Syne" pitchFamily="34" charset="-120"/>
            </a:endParaRPr>
          </a:p>
          <a:p>
            <a:pPr>
              <a:lnSpc>
                <a:spcPts val="2650"/>
              </a:lnSpc>
            </a:pPr>
            <a:r>
              <a:rPr lang="en-US" sz="1650" b="1" dirty="0" err="1">
                <a:solidFill>
                  <a:srgbClr val="D7E5D8"/>
                </a:solidFill>
                <a:latin typeface="Syne" pitchFamily="34" charset="0"/>
                <a:ea typeface="Syne" pitchFamily="34" charset="-122"/>
                <a:cs typeface="Syne" pitchFamily="34" charset="-120"/>
              </a:rPr>
              <a:t>Integrantes</a:t>
            </a:r>
            <a:r>
              <a:rPr lang="en-US" sz="1650" b="1" dirty="0">
                <a:solidFill>
                  <a:srgbClr val="D7E5D8"/>
                </a:solidFill>
                <a:latin typeface="Syne" pitchFamily="34" charset="0"/>
                <a:ea typeface="Syne" pitchFamily="34" charset="-122"/>
                <a:cs typeface="Syne" pitchFamily="34" charset="-120"/>
              </a:rPr>
              <a:t>:</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Jorge </a:t>
            </a:r>
            <a:r>
              <a:rPr lang="en-US" sz="1650" dirty="0" err="1">
                <a:solidFill>
                  <a:srgbClr val="D7E5D8"/>
                </a:solidFill>
                <a:latin typeface="Syne" pitchFamily="34" charset="0"/>
                <a:ea typeface="Syne" pitchFamily="34" charset="-122"/>
                <a:cs typeface="Syne" pitchFamily="34" charset="-120"/>
              </a:rPr>
              <a:t>Cazarez</a:t>
            </a:r>
            <a:r>
              <a:rPr lang="en-US" sz="1650" dirty="0">
                <a:solidFill>
                  <a:srgbClr val="D7E5D8"/>
                </a:solidFill>
                <a:latin typeface="Syne" pitchFamily="34" charset="0"/>
                <a:ea typeface="Syne" pitchFamily="34" charset="-122"/>
                <a:cs typeface="Syne" pitchFamily="34" charset="-120"/>
              </a:rPr>
              <a:t> Cruz 210458</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Sebastián Márquez García 210505</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Suri </a:t>
            </a:r>
            <a:r>
              <a:rPr lang="en-US" sz="1650" dirty="0" err="1">
                <a:solidFill>
                  <a:srgbClr val="D7E5D8"/>
                </a:solidFill>
                <a:latin typeface="Syne" pitchFamily="34" charset="0"/>
                <a:ea typeface="Syne" pitchFamily="34" charset="-122"/>
                <a:cs typeface="Syne" pitchFamily="34" charset="-120"/>
              </a:rPr>
              <a:t>Jazmín</a:t>
            </a:r>
            <a:r>
              <a:rPr lang="en-US" sz="1650" dirty="0">
                <a:solidFill>
                  <a:srgbClr val="D7E5D8"/>
                </a:solidFill>
                <a:latin typeface="Syne" pitchFamily="34" charset="0"/>
                <a:ea typeface="Syne" pitchFamily="34" charset="-122"/>
                <a:cs typeface="Syne" pitchFamily="34" charset="-120"/>
              </a:rPr>
              <a:t> Peña Lira 210644</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Hugo Sánchez González 200187</a:t>
            </a:r>
          </a:p>
          <a:p>
            <a:pPr marL="0" indent="0">
              <a:lnSpc>
                <a:spcPts val="2650"/>
              </a:lnSpc>
              <a:buNone/>
            </a:pPr>
            <a:endParaRPr lang="en-US" sz="1650" dirty="0"/>
          </a:p>
        </p:txBody>
      </p:sp>
      <p:pic>
        <p:nvPicPr>
          <p:cNvPr id="1030" name="Picture 6" descr="Playa costera tropical con palmeras colgadas vista del mar la isla verde y  el cielo con grandes | Foto Premium">
            <a:extLst>
              <a:ext uri="{FF2B5EF4-FFF2-40B4-BE49-F238E27FC236}">
                <a16:creationId xmlns:a16="http://schemas.microsoft.com/office/drawing/2014/main" id="{10903DEC-A59D-42C3-9E6B-136D0F15C25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r="4200"/>
          <a:stretch/>
        </p:blipFill>
        <p:spPr bwMode="auto">
          <a:xfrm>
            <a:off x="-13301" y="0"/>
            <a:ext cx="5919249"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de los </a:t>
            </a:r>
            <a:r>
              <a:rPr lang="en-US" sz="3700" b="1" dirty="0" err="1">
                <a:solidFill>
                  <a:srgbClr val="F0F4F1"/>
                </a:solidFill>
                <a:latin typeface="Syne" pitchFamily="34" charset="0"/>
              </a:rPr>
              <a:t>Felinos</a:t>
            </a:r>
            <a:r>
              <a:rPr lang="en-US" sz="3700" b="1" dirty="0">
                <a:solidFill>
                  <a:srgbClr val="F0F4F1"/>
                </a:solidFill>
                <a:latin typeface="Syne" pitchFamily="34" charset="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2513978" y="4452461"/>
            <a:ext cx="9602442" cy="1120362"/>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Los felinos </a:t>
            </a:r>
          </a:p>
        </p:txBody>
      </p:sp>
      <p:pic>
        <p:nvPicPr>
          <p:cNvPr id="5" name="Imagen 4">
            <a:extLst>
              <a:ext uri="{FF2B5EF4-FFF2-40B4-BE49-F238E27FC236}">
                <a16:creationId xmlns:a16="http://schemas.microsoft.com/office/drawing/2014/main" id="{6841EB68-692B-4A6E-9814-38B1DFB23753}"/>
              </a:ext>
            </a:extLst>
          </p:cNvPr>
          <p:cNvPicPr>
            <a:picLocks noChangeAspect="1"/>
          </p:cNvPicPr>
          <p:nvPr/>
        </p:nvPicPr>
        <p:blipFill>
          <a:blip r:embed="rId3"/>
          <a:stretch>
            <a:fillRect/>
          </a:stretch>
        </p:blipFill>
        <p:spPr>
          <a:xfrm>
            <a:off x="4519884" y="1536415"/>
            <a:ext cx="5590632" cy="2641806"/>
          </a:xfrm>
          <a:prstGeom prst="rect">
            <a:avLst/>
          </a:prstGeom>
        </p:spPr>
      </p:pic>
    </p:spTree>
    <p:extLst>
      <p:ext uri="{BB962C8B-B14F-4D97-AF65-F5344CB8AC3E}">
        <p14:creationId xmlns:p14="http://schemas.microsoft.com/office/powerpoint/2010/main" val="179258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de los </a:t>
            </a:r>
            <a:r>
              <a:rPr lang="en-US" sz="3700" b="1" dirty="0" err="1">
                <a:solidFill>
                  <a:srgbClr val="F0F4F1"/>
                </a:solidFill>
                <a:latin typeface="Syne" pitchFamily="34" charset="0"/>
              </a:rPr>
              <a:t>Guardianes</a:t>
            </a:r>
            <a:r>
              <a:rPr lang="en-US" sz="3700" b="1" dirty="0">
                <a:solidFill>
                  <a:srgbClr val="F0F4F1"/>
                </a:solidFill>
                <a:latin typeface="Syne" pitchFamily="34" charset="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2513978" y="4452461"/>
            <a:ext cx="9602442" cy="1120362"/>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Los felinos </a:t>
            </a:r>
          </a:p>
        </p:txBody>
      </p:sp>
      <p:pic>
        <p:nvPicPr>
          <p:cNvPr id="4" name="Imagen 3">
            <a:extLst>
              <a:ext uri="{FF2B5EF4-FFF2-40B4-BE49-F238E27FC236}">
                <a16:creationId xmlns:a16="http://schemas.microsoft.com/office/drawing/2014/main" id="{66A9A0E4-6F1C-437D-92B4-810ADB098B03}"/>
              </a:ext>
            </a:extLst>
          </p:cNvPr>
          <p:cNvPicPr>
            <a:picLocks noChangeAspect="1"/>
          </p:cNvPicPr>
          <p:nvPr/>
        </p:nvPicPr>
        <p:blipFill>
          <a:blip r:embed="rId3"/>
          <a:stretch>
            <a:fillRect/>
          </a:stretch>
        </p:blipFill>
        <p:spPr>
          <a:xfrm>
            <a:off x="9566057" y="2011680"/>
            <a:ext cx="4051333" cy="3646841"/>
          </a:xfrm>
          <a:prstGeom prst="rect">
            <a:avLst/>
          </a:prstGeom>
        </p:spPr>
      </p:pic>
    </p:spTree>
    <p:extLst>
      <p:ext uri="{BB962C8B-B14F-4D97-AF65-F5344CB8AC3E}">
        <p14:creationId xmlns:p14="http://schemas.microsoft.com/office/powerpoint/2010/main" val="317535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8268" y="521970"/>
            <a:ext cx="7820263" cy="2363629"/>
          </a:xfrm>
          <a:prstGeom prst="rect">
            <a:avLst/>
          </a:prstGeom>
          <a:noFill/>
          <a:ln/>
        </p:spPr>
        <p:txBody>
          <a:bodyPr wrap="square" lIns="0" tIns="0" rIns="0" bIns="0" rtlCol="0" anchor="t"/>
          <a:lstStyle/>
          <a:p>
            <a:pPr marL="0" indent="0">
              <a:lnSpc>
                <a:spcPts val="4650"/>
              </a:lnSpc>
              <a:buNone/>
            </a:pPr>
            <a:r>
              <a:rPr lang="en-US" sz="3700" b="1" dirty="0" err="1">
                <a:solidFill>
                  <a:srgbClr val="F0F4F1"/>
                </a:solidFill>
                <a:latin typeface="Syne" pitchFamily="34" charset="0"/>
                <a:ea typeface="Syne" pitchFamily="34" charset="-122"/>
                <a:cs typeface="Syne" pitchFamily="34" charset="-120"/>
              </a:rPr>
              <a:t>Niveles</a:t>
            </a:r>
            <a:endParaRPr lang="en-US" sz="3700" dirty="0"/>
          </a:p>
        </p:txBody>
      </p:sp>
      <p:pic>
        <p:nvPicPr>
          <p:cNvPr id="4" name="Image 1" descr="preencoded.png"/>
          <p:cNvPicPr>
            <a:picLocks noChangeAspect="1"/>
          </p:cNvPicPr>
          <p:nvPr/>
        </p:nvPicPr>
        <p:blipFill>
          <a:blip r:embed="rId4"/>
          <a:stretch>
            <a:fillRect/>
          </a:stretch>
        </p:blipFill>
        <p:spPr>
          <a:xfrm>
            <a:off x="6148268" y="2141577"/>
            <a:ext cx="945475" cy="1512808"/>
          </a:xfrm>
          <a:prstGeom prst="rect">
            <a:avLst/>
          </a:prstGeom>
        </p:spPr>
      </p:pic>
      <p:sp>
        <p:nvSpPr>
          <p:cNvPr id="5" name="Text 1"/>
          <p:cNvSpPr/>
          <p:nvPr/>
        </p:nvSpPr>
        <p:spPr>
          <a:xfrm>
            <a:off x="7377351" y="2330648"/>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1: Isla </a:t>
            </a:r>
            <a:r>
              <a:rPr lang="en-US" sz="1850" b="1" dirty="0" err="1">
                <a:solidFill>
                  <a:srgbClr val="D7E5D8"/>
                </a:solidFill>
                <a:latin typeface="Syne" pitchFamily="34" charset="0"/>
                <a:ea typeface="Syne" pitchFamily="34" charset="-122"/>
                <a:cs typeface="Syne" pitchFamily="34" charset="-120"/>
              </a:rPr>
              <a:t>Serpiente</a:t>
            </a:r>
            <a:endParaRPr lang="en-US" sz="1850" dirty="0"/>
          </a:p>
        </p:txBody>
      </p:sp>
      <p:sp>
        <p:nvSpPr>
          <p:cNvPr id="6" name="Text 2"/>
          <p:cNvSpPr/>
          <p:nvPr/>
        </p:nvSpPr>
        <p:spPr>
          <a:xfrm>
            <a:off x="7377351" y="2739508"/>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Esta es la primera isla donde los jugadores naufragan. El clima es cálido y húmedo, con una vegetación densa y muchas zonas pantanosas.</a:t>
            </a:r>
            <a:endParaRPr lang="en-US" sz="1450" dirty="0"/>
          </a:p>
        </p:txBody>
      </p:sp>
      <p:pic>
        <p:nvPicPr>
          <p:cNvPr id="7" name="Image 2" descr="preencoded.png"/>
          <p:cNvPicPr>
            <a:picLocks noChangeAspect="1"/>
          </p:cNvPicPr>
          <p:nvPr/>
        </p:nvPicPr>
        <p:blipFill>
          <a:blip r:embed="rId5"/>
          <a:stretch>
            <a:fillRect/>
          </a:stretch>
        </p:blipFill>
        <p:spPr>
          <a:xfrm>
            <a:off x="6148268" y="3654385"/>
            <a:ext cx="945475" cy="1512808"/>
          </a:xfrm>
          <a:prstGeom prst="rect">
            <a:avLst/>
          </a:prstGeom>
        </p:spPr>
      </p:pic>
      <p:sp>
        <p:nvSpPr>
          <p:cNvPr id="8" name="Text 3"/>
          <p:cNvSpPr/>
          <p:nvPr/>
        </p:nvSpPr>
        <p:spPr>
          <a:xfrm>
            <a:off x="7377351" y="3843456"/>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2: Isla de los </a:t>
            </a:r>
            <a:r>
              <a:rPr lang="en-US" sz="1850" b="1" dirty="0" err="1">
                <a:solidFill>
                  <a:srgbClr val="D7E5D8"/>
                </a:solidFill>
                <a:latin typeface="Syne" pitchFamily="34" charset="0"/>
                <a:ea typeface="Syne" pitchFamily="34" charset="-122"/>
                <a:cs typeface="Syne" pitchFamily="34" charset="-120"/>
              </a:rPr>
              <a:t>Felinos</a:t>
            </a:r>
            <a:endParaRPr lang="en-US" sz="1850" dirty="0"/>
          </a:p>
        </p:txBody>
      </p:sp>
      <p:sp>
        <p:nvSpPr>
          <p:cNvPr id="9" name="Text 4"/>
          <p:cNvSpPr/>
          <p:nvPr/>
        </p:nvSpPr>
        <p:spPr>
          <a:xfrm>
            <a:off x="7377351" y="4252317"/>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En esta segunda isla, las cosas se complican. La vegetación se vuelve más espesa y las montañas aparecen en el horizonte.</a:t>
            </a:r>
            <a:endParaRPr lang="en-US" sz="1450" dirty="0"/>
          </a:p>
        </p:txBody>
      </p:sp>
      <p:pic>
        <p:nvPicPr>
          <p:cNvPr id="10" name="Image 3" descr="preencoded.png"/>
          <p:cNvPicPr>
            <a:picLocks noChangeAspect="1"/>
          </p:cNvPicPr>
          <p:nvPr/>
        </p:nvPicPr>
        <p:blipFill>
          <a:blip r:embed="rId6"/>
          <a:stretch>
            <a:fillRect/>
          </a:stretch>
        </p:blipFill>
        <p:spPr>
          <a:xfrm>
            <a:off x="6148268" y="5167193"/>
            <a:ext cx="945475" cy="1512808"/>
          </a:xfrm>
          <a:prstGeom prst="rect">
            <a:avLst/>
          </a:prstGeom>
        </p:spPr>
      </p:pic>
      <p:sp>
        <p:nvSpPr>
          <p:cNvPr id="11" name="Text 5"/>
          <p:cNvSpPr/>
          <p:nvPr/>
        </p:nvSpPr>
        <p:spPr>
          <a:xfrm>
            <a:off x="7377351" y="5356264"/>
            <a:ext cx="2760940"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3: Isla de los </a:t>
            </a:r>
            <a:r>
              <a:rPr lang="en-US" sz="1850" b="1" dirty="0" err="1">
                <a:solidFill>
                  <a:srgbClr val="D7E5D8"/>
                </a:solidFill>
                <a:latin typeface="Syne" pitchFamily="34" charset="0"/>
                <a:ea typeface="Syne" pitchFamily="34" charset="-122"/>
                <a:cs typeface="Syne" pitchFamily="34" charset="-120"/>
              </a:rPr>
              <a:t>Guardianes</a:t>
            </a:r>
            <a:endParaRPr lang="en-US" sz="1850" dirty="0"/>
          </a:p>
        </p:txBody>
      </p:sp>
      <p:sp>
        <p:nvSpPr>
          <p:cNvPr id="12" name="Text 6"/>
          <p:cNvSpPr/>
          <p:nvPr/>
        </p:nvSpPr>
        <p:spPr>
          <a:xfrm>
            <a:off x="7377351" y="5765125"/>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La última isla es la más peligrosa. Además de enfrentarse a osos gigantes, lobos y otras criaturas salvajes, los jugadores descubren que no están solos. </a:t>
            </a:r>
            <a:endParaRPr lang="en-US" sz="1450" dirty="0"/>
          </a:p>
        </p:txBody>
      </p:sp>
    </p:spTree>
    <p:extLst>
      <p:ext uri="{BB962C8B-B14F-4D97-AF65-F5344CB8AC3E}">
        <p14:creationId xmlns:p14="http://schemas.microsoft.com/office/powerpoint/2010/main" val="4415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63647" y="436798"/>
            <a:ext cx="7703106" cy="1286589"/>
          </a:xfrm>
          <a:prstGeom prst="rect">
            <a:avLst/>
          </a:prstGeom>
          <a:noFill/>
          <a:ln/>
        </p:spPr>
        <p:txBody>
          <a:bodyPr wrap="square" lIns="0" tIns="0" rIns="0" bIns="0" rtlCol="0" anchor="t"/>
          <a:lstStyle/>
          <a:p>
            <a:pPr marL="0" indent="0" algn="ctr">
              <a:lnSpc>
                <a:spcPts val="5050"/>
              </a:lnSpc>
              <a:buNone/>
            </a:pPr>
            <a:r>
              <a:rPr lang="en-US" sz="4050" b="1" dirty="0" err="1">
                <a:solidFill>
                  <a:srgbClr val="F0F4F1"/>
                </a:solidFill>
                <a:latin typeface="Syne" pitchFamily="34" charset="0"/>
                <a:ea typeface="Syne" pitchFamily="34" charset="-122"/>
                <a:cs typeface="Syne" pitchFamily="34" charset="-120"/>
              </a:rPr>
              <a:t>Armas</a:t>
            </a:r>
            <a:r>
              <a:rPr lang="en-US" sz="4050" b="1" dirty="0">
                <a:solidFill>
                  <a:srgbClr val="F0F4F1"/>
                </a:solidFill>
                <a:latin typeface="Syne" pitchFamily="34" charset="0"/>
                <a:ea typeface="Syne" pitchFamily="34" charset="-122"/>
                <a:cs typeface="Syne" pitchFamily="34" charset="-120"/>
              </a:rPr>
              <a:t> y </a:t>
            </a:r>
            <a:r>
              <a:rPr lang="en-US" sz="4050" b="1" dirty="0" err="1">
                <a:solidFill>
                  <a:srgbClr val="F0F4F1"/>
                </a:solidFill>
                <a:latin typeface="Syne" pitchFamily="34" charset="0"/>
                <a:ea typeface="Syne" pitchFamily="34" charset="-122"/>
                <a:cs typeface="Syne" pitchFamily="34" charset="-120"/>
              </a:rPr>
              <a:t>vestimenta</a:t>
            </a:r>
            <a:endParaRPr lang="en-US" sz="4050" dirty="0"/>
          </a:p>
        </p:txBody>
      </p:sp>
      <p:pic>
        <p:nvPicPr>
          <p:cNvPr id="3074" name="Picture 2" descr="https://img.itch.zone/aW1hZ2UvMzI4MjQvMTIzNDk0MTguanBn/original/rg4RrH.jpg">
            <a:extLst>
              <a:ext uri="{FF2B5EF4-FFF2-40B4-BE49-F238E27FC236}">
                <a16:creationId xmlns:a16="http://schemas.microsoft.com/office/drawing/2014/main" id="{26C6ED5A-ADB1-41BD-A9AD-8993443AA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64" y="1682281"/>
            <a:ext cx="5497158" cy="54971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img.itch.zone/aW1hZ2UvMTYzNDY5OS85NjEwNjUwLnBuZw==/original/h1tVsb.png">
            <a:extLst>
              <a:ext uri="{FF2B5EF4-FFF2-40B4-BE49-F238E27FC236}">
                <a16:creationId xmlns:a16="http://schemas.microsoft.com/office/drawing/2014/main" id="{F4B16376-6C73-44B9-918C-F8FE7AEC8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678" y="1682281"/>
            <a:ext cx="5497158" cy="549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3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1826895"/>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pitchFamily="34" charset="0"/>
                <a:ea typeface="Syne" pitchFamily="34" charset="-122"/>
                <a:cs typeface="Syne" pitchFamily="34" charset="-120"/>
              </a:rPr>
              <a:t>Enfrentamiento a Criaturas Salvajes</a:t>
            </a:r>
            <a:endParaRPr lang="en-US" sz="4450" dirty="0"/>
          </a:p>
        </p:txBody>
      </p:sp>
      <p:sp>
        <p:nvSpPr>
          <p:cNvPr id="3" name="Text 1"/>
          <p:cNvSpPr/>
          <p:nvPr/>
        </p:nvSpPr>
        <p:spPr>
          <a:xfrm>
            <a:off x="793790" y="38114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Diversidad</a:t>
            </a:r>
            <a:endParaRPr lang="en-US" sz="2200" dirty="0"/>
          </a:p>
        </p:txBody>
      </p:sp>
      <p:sp>
        <p:nvSpPr>
          <p:cNvPr id="4" name="Text 2"/>
          <p:cNvSpPr/>
          <p:nvPr/>
        </p:nvSpPr>
        <p:spPr>
          <a:xfrm>
            <a:off x="793790" y="43925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El archipiélago alberga una gran variedad de criaturas, desde animales amistosos hasta bestias peligrosas.</a:t>
            </a:r>
            <a:endParaRPr lang="en-US" sz="1750" dirty="0"/>
          </a:p>
        </p:txBody>
      </p:sp>
      <p:sp>
        <p:nvSpPr>
          <p:cNvPr id="5" name="Text 3"/>
          <p:cNvSpPr/>
          <p:nvPr/>
        </p:nvSpPr>
        <p:spPr>
          <a:xfrm>
            <a:off x="5332928" y="38114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Estrategias</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Los jugadores deben desarrollar estrategias para combatir las criaturas salvajes, utilizando herramientas, armas y habilidades.</a:t>
            </a:r>
            <a:endParaRPr lang="en-US" sz="1750" dirty="0"/>
          </a:p>
        </p:txBody>
      </p:sp>
      <p:sp>
        <p:nvSpPr>
          <p:cNvPr id="7" name="Text 5"/>
          <p:cNvSpPr/>
          <p:nvPr/>
        </p:nvSpPr>
        <p:spPr>
          <a:xfrm>
            <a:off x="9872067" y="3811429"/>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Riesgos y Recompensas</a:t>
            </a:r>
            <a:endParaRPr lang="en-US" sz="2200" dirty="0"/>
          </a:p>
        </p:txBody>
      </p:sp>
      <p:sp>
        <p:nvSpPr>
          <p:cNvPr id="8" name="Text 6"/>
          <p:cNvSpPr/>
          <p:nvPr/>
        </p:nvSpPr>
        <p:spPr>
          <a:xfrm>
            <a:off x="9872067"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Enfrentarse a las criaturas salvajes presenta riesgos, pero también ofrece recompensas como recursos y experiencia.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77240" y="610672"/>
            <a:ext cx="7589520" cy="1387793"/>
          </a:xfrm>
          <a:prstGeom prst="rect">
            <a:avLst/>
          </a:prstGeom>
          <a:noFill/>
          <a:ln/>
        </p:spPr>
        <p:txBody>
          <a:bodyPr wrap="square" lIns="0" tIns="0" rIns="0" bIns="0" rtlCol="0" anchor="t"/>
          <a:lstStyle/>
          <a:p>
            <a:pPr marL="0" indent="0">
              <a:lnSpc>
                <a:spcPts val="5450"/>
              </a:lnSpc>
              <a:buNone/>
            </a:pPr>
            <a:r>
              <a:rPr lang="en-US" sz="4350" b="1" dirty="0">
                <a:solidFill>
                  <a:srgbClr val="F0F4F1"/>
                </a:solidFill>
                <a:latin typeface="Syne" pitchFamily="34" charset="0"/>
                <a:ea typeface="Syne" pitchFamily="34" charset="-122"/>
                <a:cs typeface="Syne" pitchFamily="34" charset="-120"/>
              </a:rPr>
              <a:t>Modo de Juego Cooperativo</a:t>
            </a:r>
            <a:endParaRPr lang="en-US" sz="4350" dirty="0"/>
          </a:p>
        </p:txBody>
      </p:sp>
      <p:sp>
        <p:nvSpPr>
          <p:cNvPr id="4" name="Shape 1"/>
          <p:cNvSpPr/>
          <p:nvPr/>
        </p:nvSpPr>
        <p:spPr>
          <a:xfrm>
            <a:off x="777240" y="2331601"/>
            <a:ext cx="3683794" cy="3418403"/>
          </a:xfrm>
          <a:prstGeom prst="roundRect">
            <a:avLst>
              <a:gd name="adj" fmla="val 2729"/>
            </a:avLst>
          </a:prstGeom>
          <a:solidFill>
            <a:srgbClr val="547808"/>
          </a:solidFill>
          <a:ln w="7620">
            <a:solidFill>
              <a:srgbClr val="6D9121"/>
            </a:solidFill>
            <a:prstDash val="solid"/>
          </a:ln>
        </p:spPr>
      </p:sp>
      <p:sp>
        <p:nvSpPr>
          <p:cNvPr id="5" name="Text 2"/>
          <p:cNvSpPr/>
          <p:nvPr/>
        </p:nvSpPr>
        <p:spPr>
          <a:xfrm>
            <a:off x="1006912" y="2561273"/>
            <a:ext cx="3224451" cy="694134"/>
          </a:xfrm>
          <a:prstGeom prst="rect">
            <a:avLst/>
          </a:prstGeom>
          <a:noFill/>
          <a:ln/>
        </p:spPr>
        <p:txBody>
          <a:bodyPr wrap="squar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Comunicación</a:t>
            </a:r>
            <a:endParaRPr lang="en-US" sz="2150" dirty="0"/>
          </a:p>
        </p:txBody>
      </p:sp>
      <p:sp>
        <p:nvSpPr>
          <p:cNvPr id="6" name="Text 3"/>
          <p:cNvSpPr/>
          <p:nvPr/>
        </p:nvSpPr>
        <p:spPr>
          <a:xfrm>
            <a:off x="1006912" y="3388638"/>
            <a:ext cx="3224451" cy="2131695"/>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La comunicación es fundamental para la supervivencia. Los jugadores deben coordinarse para explorar, construir y luchar contra las amenazas.</a:t>
            </a:r>
            <a:endParaRPr lang="en-US" sz="1700" dirty="0"/>
          </a:p>
        </p:txBody>
      </p:sp>
      <p:sp>
        <p:nvSpPr>
          <p:cNvPr id="7" name="Shape 4"/>
          <p:cNvSpPr/>
          <p:nvPr/>
        </p:nvSpPr>
        <p:spPr>
          <a:xfrm>
            <a:off x="4683085" y="2331601"/>
            <a:ext cx="3683794" cy="3418403"/>
          </a:xfrm>
          <a:prstGeom prst="roundRect">
            <a:avLst>
              <a:gd name="adj" fmla="val 2729"/>
            </a:avLst>
          </a:prstGeom>
          <a:solidFill>
            <a:srgbClr val="547808"/>
          </a:solidFill>
          <a:ln w="7620">
            <a:solidFill>
              <a:srgbClr val="6D9121"/>
            </a:solidFill>
            <a:prstDash val="solid"/>
          </a:ln>
        </p:spPr>
      </p:sp>
      <p:sp>
        <p:nvSpPr>
          <p:cNvPr id="8" name="Text 5"/>
          <p:cNvSpPr/>
          <p:nvPr/>
        </p:nvSpPr>
        <p:spPr>
          <a:xfrm>
            <a:off x="4912757" y="2561273"/>
            <a:ext cx="3224451" cy="694134"/>
          </a:xfrm>
          <a:prstGeom prst="rect">
            <a:avLst/>
          </a:prstGeom>
          <a:noFill/>
          <a:ln/>
        </p:spPr>
        <p:txBody>
          <a:bodyPr wrap="squar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Trabajo en Equipo</a:t>
            </a:r>
            <a:endParaRPr lang="en-US" sz="2150" dirty="0"/>
          </a:p>
        </p:txBody>
      </p:sp>
      <p:sp>
        <p:nvSpPr>
          <p:cNvPr id="9" name="Text 6"/>
          <p:cNvSpPr/>
          <p:nvPr/>
        </p:nvSpPr>
        <p:spPr>
          <a:xfrm>
            <a:off x="4912757" y="3388638"/>
            <a:ext cx="3224451" cy="1776413"/>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La cooperación es clave para superar los desafíos del juego. Los jugadores deben combinar sus habilidades y recursos para tener éxito.</a:t>
            </a:r>
            <a:endParaRPr lang="en-US" sz="1700" dirty="0"/>
          </a:p>
        </p:txBody>
      </p:sp>
      <p:sp>
        <p:nvSpPr>
          <p:cNvPr id="10" name="Shape 7"/>
          <p:cNvSpPr/>
          <p:nvPr/>
        </p:nvSpPr>
        <p:spPr>
          <a:xfrm>
            <a:off x="777240" y="5972056"/>
            <a:ext cx="7589520" cy="1650206"/>
          </a:xfrm>
          <a:prstGeom prst="roundRect">
            <a:avLst>
              <a:gd name="adj" fmla="val 5653"/>
            </a:avLst>
          </a:prstGeom>
          <a:solidFill>
            <a:srgbClr val="547808"/>
          </a:solidFill>
          <a:ln w="7620">
            <a:solidFill>
              <a:srgbClr val="6D9121"/>
            </a:solidFill>
            <a:prstDash val="solid"/>
          </a:ln>
        </p:spPr>
      </p:sp>
      <p:sp>
        <p:nvSpPr>
          <p:cNvPr id="11" name="Text 8"/>
          <p:cNvSpPr/>
          <p:nvPr/>
        </p:nvSpPr>
        <p:spPr>
          <a:xfrm>
            <a:off x="1006912" y="6201728"/>
            <a:ext cx="4406979" cy="347067"/>
          </a:xfrm>
          <a:prstGeom prst="rect">
            <a:avLst/>
          </a:prstGeom>
          <a:noFill/>
          <a:ln/>
        </p:spPr>
        <p:txBody>
          <a:bodyPr wrap="non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Amistad y Rivalidad</a:t>
            </a:r>
            <a:endParaRPr lang="en-US" sz="2150" dirty="0"/>
          </a:p>
        </p:txBody>
      </p:sp>
      <p:sp>
        <p:nvSpPr>
          <p:cNvPr id="12" name="Text 9"/>
          <p:cNvSpPr/>
          <p:nvPr/>
        </p:nvSpPr>
        <p:spPr>
          <a:xfrm>
            <a:off x="1006912" y="6682026"/>
            <a:ext cx="7130177" cy="710565"/>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El modo cooperativo fomenta la colaboración y la amistad, pero también permite una sana rivalidad entre los jugadores.</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3788"/>
            <a:ext cx="14630400" cy="2379583"/>
          </a:xfrm>
          <a:prstGeom prst="rect">
            <a:avLst/>
          </a:prstGeom>
        </p:spPr>
      </p:pic>
      <p:sp>
        <p:nvSpPr>
          <p:cNvPr id="3" name="Text 0"/>
          <p:cNvSpPr/>
          <p:nvPr/>
        </p:nvSpPr>
        <p:spPr>
          <a:xfrm>
            <a:off x="666274" y="2902982"/>
            <a:ext cx="13297852" cy="1189673"/>
          </a:xfrm>
          <a:prstGeom prst="rect">
            <a:avLst/>
          </a:prstGeom>
          <a:noFill/>
          <a:ln/>
        </p:spPr>
        <p:txBody>
          <a:bodyPr wrap="square" lIns="0" tIns="0" rIns="0" bIns="0" rtlCol="0" anchor="t"/>
          <a:lstStyle/>
          <a:p>
            <a:pPr marL="0" indent="0">
              <a:lnSpc>
                <a:spcPts val="4650"/>
              </a:lnSpc>
              <a:buNone/>
            </a:pPr>
            <a:r>
              <a:rPr lang="en-US" sz="3700" b="1" dirty="0">
                <a:solidFill>
                  <a:srgbClr val="F0F4F1"/>
                </a:solidFill>
                <a:latin typeface="Syne" pitchFamily="34" charset="0"/>
                <a:ea typeface="Syne" pitchFamily="34" charset="-122"/>
                <a:cs typeface="Syne" pitchFamily="34" charset="-120"/>
              </a:rPr>
              <a:t>Recolección de Recursos y Construcción de Refugios</a:t>
            </a:r>
            <a:endParaRPr lang="en-US" sz="3700" dirty="0"/>
          </a:p>
        </p:txBody>
      </p:sp>
      <p:sp>
        <p:nvSpPr>
          <p:cNvPr id="4" name="Shape 1"/>
          <p:cNvSpPr/>
          <p:nvPr/>
        </p:nvSpPr>
        <p:spPr>
          <a:xfrm>
            <a:off x="7303770" y="4378166"/>
            <a:ext cx="22860" cy="3331250"/>
          </a:xfrm>
          <a:prstGeom prst="roundRect">
            <a:avLst>
              <a:gd name="adj" fmla="val 349757"/>
            </a:avLst>
          </a:prstGeom>
          <a:solidFill>
            <a:srgbClr val="6D9121"/>
          </a:solidFill>
          <a:ln/>
        </p:spPr>
      </p:sp>
      <p:sp>
        <p:nvSpPr>
          <p:cNvPr id="5" name="Shape 2"/>
          <p:cNvSpPr/>
          <p:nvPr/>
        </p:nvSpPr>
        <p:spPr>
          <a:xfrm>
            <a:off x="6457652" y="4794885"/>
            <a:ext cx="666274" cy="22860"/>
          </a:xfrm>
          <a:prstGeom prst="roundRect">
            <a:avLst>
              <a:gd name="adj" fmla="val 349757"/>
            </a:avLst>
          </a:prstGeom>
          <a:solidFill>
            <a:srgbClr val="6D9121"/>
          </a:solidFill>
          <a:ln/>
        </p:spPr>
      </p:sp>
      <p:sp>
        <p:nvSpPr>
          <p:cNvPr id="6" name="Shape 3"/>
          <p:cNvSpPr/>
          <p:nvPr/>
        </p:nvSpPr>
        <p:spPr>
          <a:xfrm>
            <a:off x="7101066" y="4592241"/>
            <a:ext cx="428268" cy="428268"/>
          </a:xfrm>
          <a:prstGeom prst="roundRect">
            <a:avLst>
              <a:gd name="adj" fmla="val 18669"/>
            </a:avLst>
          </a:prstGeom>
          <a:solidFill>
            <a:srgbClr val="547808"/>
          </a:solidFill>
          <a:ln w="7620">
            <a:solidFill>
              <a:srgbClr val="6D9121"/>
            </a:solidFill>
            <a:prstDash val="solid"/>
          </a:ln>
        </p:spPr>
      </p:sp>
      <p:sp>
        <p:nvSpPr>
          <p:cNvPr id="7" name="Text 4"/>
          <p:cNvSpPr/>
          <p:nvPr/>
        </p:nvSpPr>
        <p:spPr>
          <a:xfrm>
            <a:off x="7239655" y="4663559"/>
            <a:ext cx="151090"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1</a:t>
            </a:r>
            <a:endParaRPr lang="en-US" sz="2200" dirty="0"/>
          </a:p>
        </p:txBody>
      </p:sp>
      <p:sp>
        <p:nvSpPr>
          <p:cNvPr id="8" name="Text 5"/>
          <p:cNvSpPr/>
          <p:nvPr/>
        </p:nvSpPr>
        <p:spPr>
          <a:xfrm>
            <a:off x="3888700" y="4568428"/>
            <a:ext cx="2379583" cy="297418"/>
          </a:xfrm>
          <a:prstGeom prst="rect">
            <a:avLst/>
          </a:prstGeom>
          <a:noFill/>
          <a:ln/>
        </p:spPr>
        <p:txBody>
          <a:bodyPr wrap="none" lIns="0" tIns="0" rIns="0" bIns="0" rtlCol="0" anchor="t"/>
          <a:lstStyle/>
          <a:p>
            <a:pPr marL="0" indent="0" algn="r">
              <a:lnSpc>
                <a:spcPts val="2300"/>
              </a:lnSpc>
              <a:buNone/>
            </a:pPr>
            <a:r>
              <a:rPr lang="en-US" sz="1850" b="1" dirty="0">
                <a:solidFill>
                  <a:srgbClr val="D7E5D8"/>
                </a:solidFill>
                <a:latin typeface="Syne" pitchFamily="34" charset="0"/>
                <a:ea typeface="Syne" pitchFamily="34" charset="-122"/>
                <a:cs typeface="Syne" pitchFamily="34" charset="-120"/>
              </a:rPr>
              <a:t>Recolección</a:t>
            </a:r>
            <a:endParaRPr lang="en-US" sz="1850" dirty="0"/>
          </a:p>
        </p:txBody>
      </p:sp>
      <p:sp>
        <p:nvSpPr>
          <p:cNvPr id="9" name="Text 6"/>
          <p:cNvSpPr/>
          <p:nvPr/>
        </p:nvSpPr>
        <p:spPr>
          <a:xfrm>
            <a:off x="666274" y="4980027"/>
            <a:ext cx="5602010" cy="609124"/>
          </a:xfrm>
          <a:prstGeom prst="rect">
            <a:avLst/>
          </a:prstGeom>
          <a:noFill/>
          <a:ln/>
        </p:spPr>
        <p:txBody>
          <a:bodyPr wrap="square" lIns="0" tIns="0" rIns="0" bIns="0" rtlCol="0" anchor="t"/>
          <a:lstStyle/>
          <a:p>
            <a:pPr marL="0" indent="0" algn="r">
              <a:lnSpc>
                <a:spcPts val="2350"/>
              </a:lnSpc>
              <a:buNone/>
            </a:pPr>
            <a:r>
              <a:rPr lang="en-US" sz="1450" dirty="0">
                <a:solidFill>
                  <a:srgbClr val="D7E5D8"/>
                </a:solidFill>
                <a:latin typeface="Syne" pitchFamily="34" charset="0"/>
                <a:ea typeface="Syne" pitchFamily="34" charset="-122"/>
                <a:cs typeface="Syne" pitchFamily="34" charset="-120"/>
              </a:rPr>
              <a:t>Los jugadores deben recolectar recursos como madera, piedra, comida y agua para sobrevivir.</a:t>
            </a:r>
            <a:endParaRPr lang="en-US" sz="1450" dirty="0"/>
          </a:p>
        </p:txBody>
      </p:sp>
      <p:sp>
        <p:nvSpPr>
          <p:cNvPr id="10" name="Shape 7"/>
          <p:cNvSpPr/>
          <p:nvPr/>
        </p:nvSpPr>
        <p:spPr>
          <a:xfrm>
            <a:off x="7506474" y="5746552"/>
            <a:ext cx="666274" cy="22860"/>
          </a:xfrm>
          <a:prstGeom prst="roundRect">
            <a:avLst>
              <a:gd name="adj" fmla="val 349757"/>
            </a:avLst>
          </a:prstGeom>
          <a:solidFill>
            <a:srgbClr val="6D9121"/>
          </a:solidFill>
          <a:ln/>
        </p:spPr>
      </p:sp>
      <p:sp>
        <p:nvSpPr>
          <p:cNvPr id="11" name="Shape 8"/>
          <p:cNvSpPr/>
          <p:nvPr/>
        </p:nvSpPr>
        <p:spPr>
          <a:xfrm>
            <a:off x="7101066" y="5543907"/>
            <a:ext cx="428268" cy="428268"/>
          </a:xfrm>
          <a:prstGeom prst="roundRect">
            <a:avLst>
              <a:gd name="adj" fmla="val 18669"/>
            </a:avLst>
          </a:prstGeom>
          <a:solidFill>
            <a:srgbClr val="547808"/>
          </a:solidFill>
          <a:ln w="7620">
            <a:solidFill>
              <a:srgbClr val="6D9121"/>
            </a:solidFill>
            <a:prstDash val="solid"/>
          </a:ln>
        </p:spPr>
      </p:sp>
      <p:sp>
        <p:nvSpPr>
          <p:cNvPr id="12" name="Text 9"/>
          <p:cNvSpPr/>
          <p:nvPr/>
        </p:nvSpPr>
        <p:spPr>
          <a:xfrm>
            <a:off x="7171908" y="5615226"/>
            <a:ext cx="286464"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2</a:t>
            </a:r>
            <a:endParaRPr lang="en-US" sz="2200" dirty="0"/>
          </a:p>
        </p:txBody>
      </p:sp>
      <p:sp>
        <p:nvSpPr>
          <p:cNvPr id="13" name="Text 10"/>
          <p:cNvSpPr/>
          <p:nvPr/>
        </p:nvSpPr>
        <p:spPr>
          <a:xfrm>
            <a:off x="8362117" y="5520095"/>
            <a:ext cx="2379583" cy="297418"/>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Fabricación</a:t>
            </a:r>
            <a:endParaRPr lang="en-US" sz="1850" dirty="0"/>
          </a:p>
        </p:txBody>
      </p:sp>
      <p:sp>
        <p:nvSpPr>
          <p:cNvPr id="14" name="Text 11"/>
          <p:cNvSpPr/>
          <p:nvPr/>
        </p:nvSpPr>
        <p:spPr>
          <a:xfrm>
            <a:off x="8362117" y="5931694"/>
            <a:ext cx="5602010" cy="609124"/>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Los recursos recolectados se pueden utilizar para fabricar herramientas, armas, y otros objetos esenciales.</a:t>
            </a:r>
            <a:endParaRPr lang="en-US" sz="1450" dirty="0"/>
          </a:p>
        </p:txBody>
      </p:sp>
      <p:sp>
        <p:nvSpPr>
          <p:cNvPr id="15" name="Shape 12"/>
          <p:cNvSpPr/>
          <p:nvPr/>
        </p:nvSpPr>
        <p:spPr>
          <a:xfrm>
            <a:off x="6457652" y="6603087"/>
            <a:ext cx="666274" cy="22860"/>
          </a:xfrm>
          <a:prstGeom prst="roundRect">
            <a:avLst>
              <a:gd name="adj" fmla="val 349757"/>
            </a:avLst>
          </a:prstGeom>
          <a:solidFill>
            <a:srgbClr val="6D9121"/>
          </a:solidFill>
          <a:ln/>
        </p:spPr>
      </p:sp>
      <p:sp>
        <p:nvSpPr>
          <p:cNvPr id="16" name="Shape 13"/>
          <p:cNvSpPr/>
          <p:nvPr/>
        </p:nvSpPr>
        <p:spPr>
          <a:xfrm>
            <a:off x="7101066" y="6400443"/>
            <a:ext cx="428268" cy="428268"/>
          </a:xfrm>
          <a:prstGeom prst="roundRect">
            <a:avLst>
              <a:gd name="adj" fmla="val 18669"/>
            </a:avLst>
          </a:prstGeom>
          <a:solidFill>
            <a:srgbClr val="547808"/>
          </a:solidFill>
          <a:ln w="7620">
            <a:solidFill>
              <a:srgbClr val="6D9121"/>
            </a:solidFill>
            <a:prstDash val="solid"/>
          </a:ln>
        </p:spPr>
      </p:sp>
      <p:sp>
        <p:nvSpPr>
          <p:cNvPr id="17" name="Text 14"/>
          <p:cNvSpPr/>
          <p:nvPr/>
        </p:nvSpPr>
        <p:spPr>
          <a:xfrm>
            <a:off x="7164526" y="6471761"/>
            <a:ext cx="301228"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3</a:t>
            </a:r>
            <a:endParaRPr lang="en-US" sz="2200" dirty="0"/>
          </a:p>
        </p:txBody>
      </p:sp>
      <p:sp>
        <p:nvSpPr>
          <p:cNvPr id="18" name="Text 15"/>
          <p:cNvSpPr/>
          <p:nvPr/>
        </p:nvSpPr>
        <p:spPr>
          <a:xfrm>
            <a:off x="3716417" y="6376630"/>
            <a:ext cx="2551867" cy="297418"/>
          </a:xfrm>
          <a:prstGeom prst="rect">
            <a:avLst/>
          </a:prstGeom>
          <a:noFill/>
          <a:ln/>
        </p:spPr>
        <p:txBody>
          <a:bodyPr wrap="none" lIns="0" tIns="0" rIns="0" bIns="0" rtlCol="0" anchor="t"/>
          <a:lstStyle/>
          <a:p>
            <a:pPr marL="0" indent="0" algn="r">
              <a:lnSpc>
                <a:spcPts val="2300"/>
              </a:lnSpc>
              <a:buNone/>
            </a:pPr>
            <a:r>
              <a:rPr lang="en-US" sz="1850" b="1" dirty="0">
                <a:solidFill>
                  <a:srgbClr val="D7E5D8"/>
                </a:solidFill>
                <a:latin typeface="Syne" pitchFamily="34" charset="0"/>
                <a:ea typeface="Syne" pitchFamily="34" charset="-122"/>
                <a:cs typeface="Syne" pitchFamily="34" charset="-120"/>
              </a:rPr>
              <a:t>Construcción</a:t>
            </a:r>
            <a:endParaRPr lang="en-US" sz="1850" dirty="0"/>
          </a:p>
        </p:txBody>
      </p:sp>
      <p:sp>
        <p:nvSpPr>
          <p:cNvPr id="19" name="Text 16"/>
          <p:cNvSpPr/>
          <p:nvPr/>
        </p:nvSpPr>
        <p:spPr>
          <a:xfrm>
            <a:off x="666274" y="6788229"/>
            <a:ext cx="5602010" cy="609124"/>
          </a:xfrm>
          <a:prstGeom prst="rect">
            <a:avLst/>
          </a:prstGeom>
          <a:noFill/>
          <a:ln/>
        </p:spPr>
        <p:txBody>
          <a:bodyPr wrap="square" lIns="0" tIns="0" rIns="0" bIns="0" rtlCol="0" anchor="t"/>
          <a:lstStyle/>
          <a:p>
            <a:pPr marL="0" indent="0" algn="r">
              <a:lnSpc>
                <a:spcPts val="2350"/>
              </a:lnSpc>
              <a:buNone/>
            </a:pPr>
            <a:r>
              <a:rPr lang="en-US" sz="1450" dirty="0">
                <a:solidFill>
                  <a:srgbClr val="D7E5D8"/>
                </a:solidFill>
                <a:latin typeface="Syne" pitchFamily="34" charset="0"/>
                <a:ea typeface="Syne" pitchFamily="34" charset="-122"/>
                <a:cs typeface="Syne" pitchFamily="34" charset="-120"/>
              </a:rPr>
              <a:t>Los jugadores pueden construir refugios para protegerse de los elementos y las criaturas salvajes.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3406021"/>
            <a:ext cx="13042821" cy="1417558"/>
          </a:xfrm>
          <a:prstGeom prst="rect">
            <a:avLst/>
          </a:prstGeom>
          <a:noFill/>
          <a:ln/>
        </p:spPr>
        <p:txBody>
          <a:bodyPr wrap="square" lIns="0" tIns="0" rIns="0" bIns="0" rtlCol="0" anchor="ctr"/>
          <a:lstStyle/>
          <a:p>
            <a:pPr marL="0" indent="0" algn="ctr">
              <a:lnSpc>
                <a:spcPts val="5550"/>
              </a:lnSpc>
              <a:buNone/>
            </a:pPr>
            <a:r>
              <a:rPr lang="en-US" sz="2400" b="1" dirty="0">
                <a:solidFill>
                  <a:srgbClr val="F0F4F1"/>
                </a:solidFill>
                <a:latin typeface="Syne" pitchFamily="34" charset="0"/>
                <a:ea typeface="Syne" pitchFamily="34" charset="-122"/>
                <a:cs typeface="Syne" pitchFamily="34" charset="-120"/>
              </a:rPr>
              <a:t>ISLAS PERDIDAS</a:t>
            </a:r>
          </a:p>
          <a:p>
            <a:pPr marL="0" indent="0" algn="ctr">
              <a:lnSpc>
                <a:spcPts val="5550"/>
              </a:lnSpc>
              <a:buNone/>
            </a:pPr>
            <a:r>
              <a:rPr lang="en-US" sz="4800" b="1" dirty="0">
                <a:solidFill>
                  <a:srgbClr val="F0F4F1"/>
                </a:solidFill>
                <a:latin typeface="Syne" pitchFamily="34" charset="0"/>
              </a:rPr>
              <a:t>FIN</a:t>
            </a:r>
            <a:endParaRPr lang="en-US" sz="4800" dirty="0"/>
          </a:p>
        </p:txBody>
      </p:sp>
    </p:spTree>
    <p:extLst>
      <p:ext uri="{BB962C8B-B14F-4D97-AF65-F5344CB8AC3E}">
        <p14:creationId xmlns:p14="http://schemas.microsoft.com/office/powerpoint/2010/main" val="39567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3" name="Text 0"/>
          <p:cNvSpPr/>
          <p:nvPr/>
        </p:nvSpPr>
        <p:spPr>
          <a:xfrm>
            <a:off x="720447" y="890945"/>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Características Principales</a:t>
            </a:r>
            <a:endParaRPr lang="en-US" sz="4050" dirty="0"/>
          </a:p>
        </p:txBody>
      </p:sp>
      <p:sp>
        <p:nvSpPr>
          <p:cNvPr id="4" name="Shape 1"/>
          <p:cNvSpPr/>
          <p:nvPr/>
        </p:nvSpPr>
        <p:spPr>
          <a:xfrm>
            <a:off x="720447" y="2717840"/>
            <a:ext cx="463153" cy="463153"/>
          </a:xfrm>
          <a:prstGeom prst="roundRect">
            <a:avLst>
              <a:gd name="adj" fmla="val 18668"/>
            </a:avLst>
          </a:prstGeom>
          <a:solidFill>
            <a:srgbClr val="547808"/>
          </a:solidFill>
          <a:ln w="7620">
            <a:solidFill>
              <a:srgbClr val="6D9121"/>
            </a:solidFill>
            <a:prstDash val="solid"/>
          </a:ln>
        </p:spPr>
      </p:sp>
      <p:sp>
        <p:nvSpPr>
          <p:cNvPr id="5" name="Text 2"/>
          <p:cNvSpPr/>
          <p:nvPr/>
        </p:nvSpPr>
        <p:spPr>
          <a:xfrm>
            <a:off x="870347" y="2794992"/>
            <a:ext cx="163354"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1</a:t>
            </a:r>
            <a:endParaRPr lang="en-US" sz="2400" dirty="0"/>
          </a:p>
        </p:txBody>
      </p:sp>
      <p:sp>
        <p:nvSpPr>
          <p:cNvPr id="6" name="Text 3"/>
          <p:cNvSpPr/>
          <p:nvPr/>
        </p:nvSpPr>
        <p:spPr>
          <a:xfrm>
            <a:off x="1389459" y="2717840"/>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Exploración</a:t>
            </a:r>
            <a:endParaRPr lang="en-US" sz="2000" dirty="0"/>
          </a:p>
        </p:txBody>
      </p:sp>
      <p:sp>
        <p:nvSpPr>
          <p:cNvPr id="7" name="Text 4"/>
          <p:cNvSpPr/>
          <p:nvPr/>
        </p:nvSpPr>
        <p:spPr>
          <a:xfrm>
            <a:off x="1389459" y="316289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Un extenso archipiélago con diversos biomas para explorar, desde playas soleadas hasta selvas frondosas y montañas imponentes.</a:t>
            </a:r>
            <a:endParaRPr lang="en-US" sz="1600" dirty="0"/>
          </a:p>
        </p:txBody>
      </p:sp>
      <p:sp>
        <p:nvSpPr>
          <p:cNvPr id="8" name="Shape 5"/>
          <p:cNvSpPr/>
          <p:nvPr/>
        </p:nvSpPr>
        <p:spPr>
          <a:xfrm>
            <a:off x="4674989" y="2717840"/>
            <a:ext cx="463153" cy="463153"/>
          </a:xfrm>
          <a:prstGeom prst="roundRect">
            <a:avLst>
              <a:gd name="adj" fmla="val 18668"/>
            </a:avLst>
          </a:prstGeom>
          <a:solidFill>
            <a:srgbClr val="547808"/>
          </a:solidFill>
          <a:ln w="7620">
            <a:solidFill>
              <a:srgbClr val="6D9121"/>
            </a:solidFill>
            <a:prstDash val="solid"/>
          </a:ln>
        </p:spPr>
      </p:sp>
      <p:sp>
        <p:nvSpPr>
          <p:cNvPr id="9" name="Text 6"/>
          <p:cNvSpPr/>
          <p:nvPr/>
        </p:nvSpPr>
        <p:spPr>
          <a:xfrm>
            <a:off x="4751665" y="2794992"/>
            <a:ext cx="309682"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2</a:t>
            </a:r>
            <a:endParaRPr lang="en-US" sz="2400" dirty="0"/>
          </a:p>
        </p:txBody>
      </p:sp>
      <p:sp>
        <p:nvSpPr>
          <p:cNvPr id="10" name="Text 7"/>
          <p:cNvSpPr/>
          <p:nvPr/>
        </p:nvSpPr>
        <p:spPr>
          <a:xfrm>
            <a:off x="5344001" y="2717840"/>
            <a:ext cx="2892504"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Supervivencia</a:t>
            </a:r>
            <a:endParaRPr lang="en-US" sz="2000" dirty="0"/>
          </a:p>
        </p:txBody>
      </p:sp>
      <p:sp>
        <p:nvSpPr>
          <p:cNvPr id="11" name="Text 8"/>
          <p:cNvSpPr/>
          <p:nvPr/>
        </p:nvSpPr>
        <p:spPr>
          <a:xfrm>
            <a:off x="5344001" y="3162895"/>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Reúne recursos, construye refugios y defiéndete de las criaturas salvajes para sobrevivir en un entorno hostil.</a:t>
            </a:r>
            <a:endParaRPr lang="en-US" sz="1600" dirty="0"/>
          </a:p>
        </p:txBody>
      </p:sp>
      <p:sp>
        <p:nvSpPr>
          <p:cNvPr id="12" name="Shape 9"/>
          <p:cNvSpPr/>
          <p:nvPr/>
        </p:nvSpPr>
        <p:spPr>
          <a:xfrm>
            <a:off x="720447" y="5246965"/>
            <a:ext cx="463153" cy="463153"/>
          </a:xfrm>
          <a:prstGeom prst="roundRect">
            <a:avLst>
              <a:gd name="adj" fmla="val 18668"/>
            </a:avLst>
          </a:prstGeom>
          <a:solidFill>
            <a:srgbClr val="547808"/>
          </a:solidFill>
          <a:ln w="7620">
            <a:solidFill>
              <a:srgbClr val="6D9121"/>
            </a:solidFill>
            <a:prstDash val="solid"/>
          </a:ln>
        </p:spPr>
      </p:sp>
      <p:sp>
        <p:nvSpPr>
          <p:cNvPr id="13" name="Text 10"/>
          <p:cNvSpPr/>
          <p:nvPr/>
        </p:nvSpPr>
        <p:spPr>
          <a:xfrm>
            <a:off x="789146" y="5324118"/>
            <a:ext cx="325755"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3</a:t>
            </a:r>
            <a:endParaRPr lang="en-US" sz="2400" dirty="0"/>
          </a:p>
        </p:txBody>
      </p:sp>
      <p:sp>
        <p:nvSpPr>
          <p:cNvPr id="14" name="Text 11"/>
          <p:cNvSpPr/>
          <p:nvPr/>
        </p:nvSpPr>
        <p:spPr>
          <a:xfrm>
            <a:off x="1389459" y="5246965"/>
            <a:ext cx="2675453"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Cooperación</a:t>
            </a:r>
            <a:endParaRPr lang="en-US" sz="2000" dirty="0"/>
          </a:p>
        </p:txBody>
      </p:sp>
      <p:sp>
        <p:nvSpPr>
          <p:cNvPr id="15" name="Text 12"/>
          <p:cNvSpPr/>
          <p:nvPr/>
        </p:nvSpPr>
        <p:spPr>
          <a:xfrm>
            <a:off x="1389459" y="5692021"/>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Un modo multijugador cooperativo que permite a los jugadores unirse para explorar, construir y superar los desafíos juntos.</a:t>
            </a:r>
            <a:endParaRPr lang="en-US" sz="1600" dirty="0"/>
          </a:p>
        </p:txBody>
      </p:sp>
      <p:sp>
        <p:nvSpPr>
          <p:cNvPr id="16" name="Shape 13"/>
          <p:cNvSpPr/>
          <p:nvPr/>
        </p:nvSpPr>
        <p:spPr>
          <a:xfrm>
            <a:off x="4674989" y="5246965"/>
            <a:ext cx="463153" cy="463153"/>
          </a:xfrm>
          <a:prstGeom prst="roundRect">
            <a:avLst>
              <a:gd name="adj" fmla="val 18668"/>
            </a:avLst>
          </a:prstGeom>
          <a:solidFill>
            <a:srgbClr val="547808"/>
          </a:solidFill>
          <a:ln w="7620">
            <a:solidFill>
              <a:srgbClr val="6D9121"/>
            </a:solidFill>
            <a:prstDash val="solid"/>
          </a:ln>
        </p:spPr>
      </p:sp>
      <p:sp>
        <p:nvSpPr>
          <p:cNvPr id="17" name="Text 14"/>
          <p:cNvSpPr/>
          <p:nvPr/>
        </p:nvSpPr>
        <p:spPr>
          <a:xfrm>
            <a:off x="4737616" y="5324118"/>
            <a:ext cx="337780"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4</a:t>
            </a:r>
            <a:endParaRPr lang="en-US" sz="2400" dirty="0"/>
          </a:p>
        </p:txBody>
      </p:sp>
      <p:sp>
        <p:nvSpPr>
          <p:cNvPr id="18" name="Text 15"/>
          <p:cNvSpPr/>
          <p:nvPr/>
        </p:nvSpPr>
        <p:spPr>
          <a:xfrm>
            <a:off x="5344001" y="5246965"/>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Misterios</a:t>
            </a:r>
            <a:endParaRPr lang="en-US" sz="2000" dirty="0"/>
          </a:p>
        </p:txBody>
      </p:sp>
      <p:sp>
        <p:nvSpPr>
          <p:cNvPr id="19" name="Text 16"/>
          <p:cNvSpPr/>
          <p:nvPr/>
        </p:nvSpPr>
        <p:spPr>
          <a:xfrm>
            <a:off x="5344001" y="5692021"/>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Descubre los secretos del archipiélago, resuelve enigmas y revela la historia de las islas perdidas.</a:t>
            </a:r>
            <a:endParaRPr lang="en-US" sz="1600" dirty="0"/>
          </a:p>
        </p:txBody>
      </p:sp>
      <p:pic>
        <p:nvPicPr>
          <p:cNvPr id="2050" name="Picture 2" descr="Cataratas en la jungla | Foto Premium">
            <a:extLst>
              <a:ext uri="{FF2B5EF4-FFF2-40B4-BE49-F238E27FC236}">
                <a16:creationId xmlns:a16="http://schemas.microsoft.com/office/drawing/2014/main" id="{55DB5DFA-3448-4F52-871E-D684CC254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3553" y="0"/>
            <a:ext cx="6178772"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5929382" y="535542"/>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Género y público objetivo</a:t>
            </a:r>
            <a:endParaRPr lang="en-US" sz="4050" dirty="0"/>
          </a:p>
        </p:txBody>
      </p:sp>
      <p:sp>
        <p:nvSpPr>
          <p:cNvPr id="8" name="Shape 5"/>
          <p:cNvSpPr/>
          <p:nvPr/>
        </p:nvSpPr>
        <p:spPr>
          <a:xfrm>
            <a:off x="5931969" y="3822543"/>
            <a:ext cx="463153" cy="463153"/>
          </a:xfrm>
          <a:prstGeom prst="roundRect">
            <a:avLst>
              <a:gd name="adj" fmla="val 18668"/>
            </a:avLst>
          </a:prstGeom>
          <a:solidFill>
            <a:srgbClr val="547808"/>
          </a:solidFill>
          <a:ln w="7620">
            <a:solidFill>
              <a:srgbClr val="6D9121"/>
            </a:solidFill>
            <a:prstDash val="solid"/>
          </a:ln>
        </p:spPr>
      </p:sp>
      <p:sp>
        <p:nvSpPr>
          <p:cNvPr id="9" name="Text 6"/>
          <p:cNvSpPr/>
          <p:nvPr/>
        </p:nvSpPr>
        <p:spPr>
          <a:xfrm>
            <a:off x="6008704" y="3899695"/>
            <a:ext cx="309682"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12+</a:t>
            </a:r>
            <a:endParaRPr lang="en-US" sz="2400" dirty="0"/>
          </a:p>
        </p:txBody>
      </p:sp>
      <p:sp>
        <p:nvSpPr>
          <p:cNvPr id="14" name="Text 11"/>
          <p:cNvSpPr/>
          <p:nvPr/>
        </p:nvSpPr>
        <p:spPr>
          <a:xfrm>
            <a:off x="5929382" y="2047243"/>
            <a:ext cx="2675453"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Género</a:t>
            </a:r>
            <a:endParaRPr lang="en-US" sz="2000" dirty="0"/>
          </a:p>
        </p:txBody>
      </p:sp>
      <p:sp>
        <p:nvSpPr>
          <p:cNvPr id="15" name="Text 12"/>
          <p:cNvSpPr/>
          <p:nvPr/>
        </p:nvSpPr>
        <p:spPr>
          <a:xfrm>
            <a:off x="5929382" y="2447210"/>
            <a:ext cx="2675453" cy="463153"/>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RPG, Crafting y Supervivencia</a:t>
            </a:r>
            <a:endParaRPr lang="en-US" sz="1600" dirty="0"/>
          </a:p>
        </p:txBody>
      </p:sp>
      <p:sp>
        <p:nvSpPr>
          <p:cNvPr id="18" name="Text 15"/>
          <p:cNvSpPr/>
          <p:nvPr/>
        </p:nvSpPr>
        <p:spPr>
          <a:xfrm>
            <a:off x="5929382" y="3275843"/>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Público</a:t>
            </a:r>
            <a:endParaRPr lang="en-US" sz="2000" dirty="0"/>
          </a:p>
        </p:txBody>
      </p:sp>
      <p:sp>
        <p:nvSpPr>
          <p:cNvPr id="19" name="Text 16"/>
          <p:cNvSpPr/>
          <p:nvPr/>
        </p:nvSpPr>
        <p:spPr>
          <a:xfrm>
            <a:off x="6529576" y="3748425"/>
            <a:ext cx="6317288" cy="1317308"/>
          </a:xfrm>
          <a:prstGeom prst="rect">
            <a:avLst/>
          </a:prstGeom>
          <a:noFill/>
          <a:ln/>
        </p:spPr>
        <p:txBody>
          <a:bodyPr wrap="square" lIns="0" tIns="0" rIns="0" bIns="0" rtlCol="0" anchor="t"/>
          <a:lstStyle/>
          <a:p>
            <a:pPr>
              <a:lnSpc>
                <a:spcPts val="2550"/>
              </a:lnSpc>
            </a:pPr>
            <a:r>
              <a:rPr lang="es-MX" sz="1600" dirty="0">
                <a:solidFill>
                  <a:srgbClr val="D7E5D8"/>
                </a:solidFill>
                <a:latin typeface="Syne" pitchFamily="34" charset="0"/>
                <a:ea typeface="Syne" pitchFamily="34" charset="-122"/>
                <a:cs typeface="Syne" pitchFamily="34" charset="-120"/>
              </a:rPr>
              <a:t>Jugadores de 12 años en adelante, aficionados a la supervivencia y la construcción de mundos.</a:t>
            </a:r>
            <a:endParaRPr lang="en-US" sz="1600" dirty="0"/>
          </a:p>
        </p:txBody>
      </p:sp>
      <p:pic>
        <p:nvPicPr>
          <p:cNvPr id="3076" name="Picture 4" descr="Jóvenes jugando videojuegos en una sala de juegos | Imagen Premium generada  con IA">
            <a:extLst>
              <a:ext uri="{FF2B5EF4-FFF2-40B4-BE49-F238E27FC236}">
                <a16:creationId xmlns:a16="http://schemas.microsoft.com/office/drawing/2014/main" id="{FB692C1C-964C-4869-8290-F6A1E9B50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475642" cy="822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3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35406" y="395692"/>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Historia</a:t>
            </a:r>
            <a:endParaRPr lang="en-US" sz="4050" dirty="0"/>
          </a:p>
        </p:txBody>
      </p:sp>
      <p:sp>
        <p:nvSpPr>
          <p:cNvPr id="15" name="Text 12"/>
          <p:cNvSpPr/>
          <p:nvPr/>
        </p:nvSpPr>
        <p:spPr>
          <a:xfrm>
            <a:off x="335407" y="1219128"/>
            <a:ext cx="6753771" cy="5149399"/>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Tras un naufragio, Alex, Diego y Luna despiertan en una playa de un archipiélago tropical. Perdidos y sin rastros del barco, deben unir fuerzas para sobrevivir. Alex, un explorador experto, guía al grupo, mientras Diego usa su habilidad para construir refugios y herramientas, y Luna aprovecha su conocimiento de plantas medicinales para curar y proteger al equipo. </a:t>
            </a:r>
          </a:p>
          <a:p>
            <a:pPr algn="just">
              <a:lnSpc>
                <a:spcPct val="150000"/>
              </a:lnSpc>
            </a:pPr>
            <a:r>
              <a:rPr lang="es-MX" sz="1600" dirty="0">
                <a:solidFill>
                  <a:srgbClr val="D7E5D8"/>
                </a:solidFill>
                <a:latin typeface="Syne" pitchFamily="34" charset="0"/>
                <a:ea typeface="Syne" pitchFamily="34" charset="-122"/>
                <a:cs typeface="Syne" pitchFamily="34" charset="-120"/>
              </a:rPr>
              <a:t>En la primera isla, enfrentan serpientes y pequeños depredadores. A medida que avanzan, construyen una balsa para explorar más islas, donde los desafíos aumentan con leones, jaguares, y finalmente, tribus guerreras. Cada paso los lleva más cerca del peligro, pero también de desvelar el misterio del archipiélago. </a:t>
            </a:r>
          </a:p>
          <a:p>
            <a:pPr algn="just">
              <a:lnSpc>
                <a:spcPct val="150000"/>
              </a:lnSpc>
            </a:pPr>
            <a:r>
              <a:rPr lang="es-MX" sz="1600" dirty="0">
                <a:solidFill>
                  <a:srgbClr val="D7E5D8"/>
                </a:solidFill>
                <a:latin typeface="Syne" pitchFamily="34" charset="0"/>
                <a:ea typeface="Syne" pitchFamily="34" charset="-122"/>
                <a:cs typeface="Syne" pitchFamily="34" charset="-120"/>
              </a:rPr>
              <a:t>Juntos, tendrán que luchar para sobrevivir y descubrir si estas islas esconden su salvación... o su perdición.</a:t>
            </a:r>
            <a:endParaRPr lang="en-US" sz="1600" dirty="0"/>
          </a:p>
        </p:txBody>
      </p:sp>
      <p:pic>
        <p:nvPicPr>
          <p:cNvPr id="2050" name="Picture 2" descr="Pensar lo impensable. La vida y el tiempo">
            <a:extLst>
              <a:ext uri="{FF2B5EF4-FFF2-40B4-BE49-F238E27FC236}">
                <a16:creationId xmlns:a16="http://schemas.microsoft.com/office/drawing/2014/main" id="{E1F29D73-3272-477E-813B-276E9685A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17" r="28502"/>
          <a:stretch/>
        </p:blipFill>
        <p:spPr bwMode="auto">
          <a:xfrm>
            <a:off x="7541223" y="0"/>
            <a:ext cx="708917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2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6">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ea typeface="Syne" pitchFamily="34" charset="-122"/>
                <a:cs typeface="Syne" pitchFamily="34" charset="-120"/>
              </a:rPr>
              <a:t>Personajes</a:t>
            </a:r>
            <a:endParaRPr lang="en-US" sz="3700" dirty="0"/>
          </a:p>
        </p:txBody>
      </p:sp>
      <p:pic>
        <p:nvPicPr>
          <p:cNvPr id="4" name="Image 1" descr="preencoded.png"/>
          <p:cNvPicPr>
            <a:picLocks noChangeAspect="1"/>
          </p:cNvPicPr>
          <p:nvPr/>
        </p:nvPicPr>
        <p:blipFill>
          <a:blip r:embed="rId3"/>
          <a:stretch>
            <a:fillRect/>
          </a:stretch>
        </p:blipFill>
        <p:spPr>
          <a:xfrm>
            <a:off x="1075949" y="2468802"/>
            <a:ext cx="945475" cy="1512808"/>
          </a:xfrm>
          <a:prstGeom prst="rect">
            <a:avLst/>
          </a:prstGeom>
        </p:spPr>
      </p:pic>
      <p:sp>
        <p:nvSpPr>
          <p:cNvPr id="5" name="Text 1"/>
          <p:cNvSpPr/>
          <p:nvPr/>
        </p:nvSpPr>
        <p:spPr>
          <a:xfrm>
            <a:off x="2175939" y="3127914"/>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Alex “El </a:t>
            </a:r>
            <a:r>
              <a:rPr lang="en-US" sz="1850" b="1" dirty="0" err="1">
                <a:solidFill>
                  <a:srgbClr val="D7E5D8"/>
                </a:solidFill>
                <a:latin typeface="Syne" pitchFamily="34" charset="0"/>
                <a:ea typeface="Syne" pitchFamily="34" charset="-122"/>
                <a:cs typeface="Syne" pitchFamily="34" charset="-120"/>
              </a:rPr>
              <a:t>Explorador</a:t>
            </a:r>
            <a:r>
              <a:rPr lang="en-US" sz="1850" b="1" dirty="0">
                <a:solidFill>
                  <a:srgbClr val="D7E5D8"/>
                </a:solidFill>
                <a:latin typeface="Syne" pitchFamily="34" charset="0"/>
                <a:ea typeface="Syne" pitchFamily="34" charset="-122"/>
                <a:cs typeface="Syne" pitchFamily="34" charset="-120"/>
              </a:rPr>
              <a:t>”</a:t>
            </a:r>
            <a:endParaRPr lang="en-US" sz="1850" dirty="0"/>
          </a:p>
        </p:txBody>
      </p:sp>
      <p:pic>
        <p:nvPicPr>
          <p:cNvPr id="7" name="Image 2" descr="preencoded.png"/>
          <p:cNvPicPr>
            <a:picLocks noChangeAspect="1"/>
          </p:cNvPicPr>
          <p:nvPr/>
        </p:nvPicPr>
        <p:blipFill>
          <a:blip r:embed="rId4"/>
          <a:stretch>
            <a:fillRect/>
          </a:stretch>
        </p:blipFill>
        <p:spPr>
          <a:xfrm>
            <a:off x="7862694" y="2371510"/>
            <a:ext cx="945475" cy="1512808"/>
          </a:xfrm>
          <a:prstGeom prst="rect">
            <a:avLst/>
          </a:prstGeom>
        </p:spPr>
      </p:pic>
      <p:sp>
        <p:nvSpPr>
          <p:cNvPr id="8" name="Text 3"/>
          <p:cNvSpPr/>
          <p:nvPr/>
        </p:nvSpPr>
        <p:spPr>
          <a:xfrm>
            <a:off x="8962684" y="2989841"/>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Diego “El Constructor”</a:t>
            </a:r>
            <a:endParaRPr lang="en-US" sz="1850" dirty="0"/>
          </a:p>
        </p:txBody>
      </p:sp>
      <p:pic>
        <p:nvPicPr>
          <p:cNvPr id="10" name="Image 3" descr="preencoded.png"/>
          <p:cNvPicPr>
            <a:picLocks noChangeAspect="1"/>
          </p:cNvPicPr>
          <p:nvPr/>
        </p:nvPicPr>
        <p:blipFill>
          <a:blip r:embed="rId5"/>
          <a:stretch>
            <a:fillRect/>
          </a:stretch>
        </p:blipFill>
        <p:spPr>
          <a:xfrm>
            <a:off x="4221583" y="4926947"/>
            <a:ext cx="945475" cy="1512808"/>
          </a:xfrm>
          <a:prstGeom prst="rect">
            <a:avLst/>
          </a:prstGeom>
        </p:spPr>
      </p:pic>
      <p:sp>
        <p:nvSpPr>
          <p:cNvPr id="11" name="Text 5"/>
          <p:cNvSpPr/>
          <p:nvPr/>
        </p:nvSpPr>
        <p:spPr>
          <a:xfrm>
            <a:off x="5321573" y="5535654"/>
            <a:ext cx="2760940"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Luna “La </a:t>
            </a:r>
            <a:r>
              <a:rPr lang="en-US" sz="1850" b="1" dirty="0" err="1">
                <a:solidFill>
                  <a:srgbClr val="D7E5D8"/>
                </a:solidFill>
                <a:latin typeface="Syne" pitchFamily="34" charset="0"/>
                <a:ea typeface="Syne" pitchFamily="34" charset="-122"/>
                <a:cs typeface="Syne" pitchFamily="34" charset="-120"/>
              </a:rPr>
              <a:t>Sanadora</a:t>
            </a:r>
            <a:r>
              <a:rPr lang="en-US" sz="1850" b="1" dirty="0">
                <a:solidFill>
                  <a:srgbClr val="D7E5D8"/>
                </a:solidFill>
                <a:latin typeface="Syne" pitchFamily="34" charset="0"/>
                <a:ea typeface="Syne" pitchFamily="34" charset="-122"/>
                <a:cs typeface="Syne" pitchFamily="34" charset="-120"/>
              </a:rPr>
              <a:t>”</a:t>
            </a:r>
            <a:endParaRPr lang="en-US" sz="1850" dirty="0"/>
          </a:p>
        </p:txBody>
      </p:sp>
      <p:pic>
        <p:nvPicPr>
          <p:cNvPr id="1026" name="Picture 2" descr="un personaje de un videojuego 2d llamado Alex que parezca un explorador">
            <a:extLst>
              <a:ext uri="{FF2B5EF4-FFF2-40B4-BE49-F238E27FC236}">
                <a16:creationId xmlns:a16="http://schemas.microsoft.com/office/drawing/2014/main" id="{3335986E-78EE-4F6C-92AE-ADE34500F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321" y="2197302"/>
            <a:ext cx="1861223" cy="186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 personaje de un videojuego 2d llamado Diego que parezca un constructor de aldeas con herramientas">
            <a:extLst>
              <a:ext uri="{FF2B5EF4-FFF2-40B4-BE49-F238E27FC236}">
                <a16:creationId xmlns:a16="http://schemas.microsoft.com/office/drawing/2014/main" id="{7B9C8BD7-B631-468D-8A1C-F1B48DC59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1067" y="2206926"/>
            <a:ext cx="1861224" cy="1861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female character from a 2D video game similar to Mario Bros, designed as a healer">
            <a:extLst>
              <a:ext uri="{FF2B5EF4-FFF2-40B4-BE49-F238E27FC236}">
                <a16:creationId xmlns:a16="http://schemas.microsoft.com/office/drawing/2014/main" id="{7B0D6CC3-DBC0-42FF-A736-363639696D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7559" y="4757669"/>
            <a:ext cx="1861223" cy="1861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Alex “El </a:t>
            </a:r>
            <a:r>
              <a:rPr lang="en-US" sz="3700" b="1" dirty="0" err="1">
                <a:solidFill>
                  <a:srgbClr val="F0F4F1"/>
                </a:solidFill>
                <a:latin typeface="Syne" pitchFamily="34" charset="0"/>
                <a:ea typeface="Syne" pitchFamily="34" charset="-122"/>
                <a:cs typeface="Syne" pitchFamily="34" charset="-120"/>
              </a:rPr>
              <a:t>Explorador</a:t>
            </a:r>
            <a:r>
              <a:rPr lang="en-US" sz="3700" b="1" dirty="0">
                <a:solidFill>
                  <a:srgbClr val="F0F4F1"/>
                </a:solidFill>
                <a:latin typeface="Syne" pitchFamily="34" charset="0"/>
                <a:ea typeface="Syne" pitchFamily="34" charset="-122"/>
                <a:cs typeface="Syne" pitchFamily="34" charset="-120"/>
              </a:rPr>
              <a:t>”</a:t>
            </a:r>
            <a:endParaRPr lang="en-US" sz="3700" dirty="0"/>
          </a:p>
        </p:txBody>
      </p:sp>
      <p:pic>
        <p:nvPicPr>
          <p:cNvPr id="1026" name="Picture 2" descr="un personaje de un videojuego 2d llamado Alex que parezca un explorador">
            <a:extLst>
              <a:ext uri="{FF2B5EF4-FFF2-40B4-BE49-F238E27FC236}">
                <a16:creationId xmlns:a16="http://schemas.microsoft.com/office/drawing/2014/main" id="{3335986E-78EE-4F6C-92AE-ADE34500F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55" y="2397099"/>
            <a:ext cx="3966829" cy="39668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12">
            <a:extLst>
              <a:ext uri="{FF2B5EF4-FFF2-40B4-BE49-F238E27FC236}">
                <a16:creationId xmlns:a16="http://schemas.microsoft.com/office/drawing/2014/main" id="{F0706121-F86E-44B2-A7D4-6C4E71656437}"/>
              </a:ext>
            </a:extLst>
          </p:cNvPr>
          <p:cNvSpPr/>
          <p:nvPr/>
        </p:nvSpPr>
        <p:spPr>
          <a:xfrm>
            <a:off x="4726744" y="1731197"/>
            <a:ext cx="9602442" cy="5713095"/>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Alex es alto, no muy fuerte, es inteligente y además cuenta con una buena vista que le permite ver con claridad a largas distancias; trae un uniforme de explorador. Este personaje es uno de los protagonistas del juego, destacado por ser apasionado en turismo. Al ser el protagonista aparece desde el inicio de esta historia, es uno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 joven de 25 años de edad, cuenta con habilidades como saber leer de manera precisa cualquier mapa y leer jeroglíficos.</a:t>
            </a:r>
          </a:p>
          <a:p>
            <a:pPr algn="just">
              <a:lnSpc>
                <a:spcPct val="150000"/>
              </a:lnSpc>
            </a:pPr>
            <a:r>
              <a:rPr lang="es-MX" sz="1600" dirty="0">
                <a:solidFill>
                  <a:srgbClr val="D7E5D8"/>
                </a:solidFill>
                <a:latin typeface="Syne" pitchFamily="34" charset="0"/>
              </a:rPr>
              <a:t>En su mochila tiene objetos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Mapas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Brújula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Linterna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Agua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Cerillos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Binoculares.</a:t>
            </a:r>
          </a:p>
          <a:p>
            <a:pPr algn="just">
              <a:lnSpc>
                <a:spcPct val="150000"/>
              </a:lnSpc>
            </a:pPr>
            <a:r>
              <a:rPr lang="es-MX" sz="1600" dirty="0">
                <a:solidFill>
                  <a:srgbClr val="D7E5D8"/>
                </a:solidFill>
                <a:latin typeface="Syne" pitchFamily="34" charset="0"/>
              </a:rPr>
              <a:t>Y su única arma es: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Navaja</a:t>
            </a:r>
            <a:endParaRPr lang="en-US" sz="1600" dirty="0"/>
          </a:p>
        </p:txBody>
      </p:sp>
    </p:spTree>
    <p:extLst>
      <p:ext uri="{BB962C8B-B14F-4D97-AF65-F5344CB8AC3E}">
        <p14:creationId xmlns:p14="http://schemas.microsoft.com/office/powerpoint/2010/main" val="29964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Diego “El Constructor”</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346857" y="1865670"/>
            <a:ext cx="9602442" cy="5438772"/>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Diego es algo alto, demasiado fuerte, especialista en crear cosas como casas, armas y objetos; trae un camiseta, pantalones, botas, cinturón de herramientas y un sombrero. Este personaje es uno de los protagonistas del juego, destacado por ser apasionado en la construcción. Al ser el protagonista aparece desde el inicio de esta historia, es uno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 joven de 27 años de edad, cuenta con habilidades como crear armas, refugios y objetos, también es capaz de dominar armas con una gran habilidad y en cazar animales.</a:t>
            </a:r>
          </a:p>
          <a:p>
            <a:pPr algn="just">
              <a:lnSpc>
                <a:spcPct val="150000"/>
              </a:lnSpc>
            </a:pPr>
            <a:r>
              <a:rPr lang="es-MX" sz="1600" dirty="0">
                <a:solidFill>
                  <a:srgbClr val="D7E5D8"/>
                </a:solidFill>
                <a:latin typeface="Syne" pitchFamily="34" charset="0"/>
              </a:rPr>
              <a:t>En su mochila tiene herramientas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Martillo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Machete</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Sierra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Pala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Pico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Libro de conocimientos</a:t>
            </a:r>
          </a:p>
          <a:p>
            <a:pPr algn="just">
              <a:lnSpc>
                <a:spcPct val="150000"/>
              </a:lnSpc>
            </a:pPr>
            <a:r>
              <a:rPr lang="es-MX" sz="1600" dirty="0">
                <a:solidFill>
                  <a:srgbClr val="D7E5D8"/>
                </a:solidFill>
                <a:latin typeface="Syne" pitchFamily="34" charset="0"/>
              </a:rPr>
              <a:t>No cuenta con armas pero tiene una habilidad especial de que las armas que él usa hacen un 10% más de daño.</a:t>
            </a:r>
            <a:endParaRPr lang="en-US" sz="1600" dirty="0"/>
          </a:p>
        </p:txBody>
      </p:sp>
      <p:pic>
        <p:nvPicPr>
          <p:cNvPr id="6" name="Picture 4" descr="un personaje de un videojuego 2d llamado Diego que parezca un constructor de aldeas con herramientas">
            <a:extLst>
              <a:ext uri="{FF2B5EF4-FFF2-40B4-BE49-F238E27FC236}">
                <a16:creationId xmlns:a16="http://schemas.microsoft.com/office/drawing/2014/main" id="{6EB0D7CD-D822-4F86-BD74-977167EC7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6713" y="2531572"/>
            <a:ext cx="3966829" cy="396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6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Luna “La </a:t>
            </a:r>
            <a:r>
              <a:rPr lang="en-US" sz="3700" b="1" dirty="0" err="1">
                <a:solidFill>
                  <a:srgbClr val="F0F4F1"/>
                </a:solidFill>
                <a:latin typeface="Syne" pitchFamily="34" charset="0"/>
                <a:ea typeface="Syne" pitchFamily="34" charset="-122"/>
                <a:cs typeface="Syne" pitchFamily="34" charset="-120"/>
              </a:rPr>
              <a:t>Sanadora</a:t>
            </a:r>
            <a:r>
              <a:rPr lang="en-US" sz="3700" b="1" dirty="0">
                <a:solidFill>
                  <a:srgbClr val="F0F4F1"/>
                </a:solidFill>
                <a:latin typeface="Syne" pitchFamily="34" charset="0"/>
                <a:ea typeface="Syne" pitchFamily="34" charset="-122"/>
                <a:cs typeface="Syne" pitchFamily="34" charset="-12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4726744" y="1731197"/>
            <a:ext cx="9602442" cy="5713095"/>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Luna es de estatura media, no es fuerte, es inteligente, rubia y además cuenta con conocimientos en medicina y vegetación; trae un uniforme de doctora. Esta personaje es una de los protagonistas del juego, destacado por ser apasionada en medicina. Al ser la protagonista aparece desde el inicio de esta historia, es una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una joven de 24 años de edad, cuenta con habilidades como conocer los beneficios y maleficios de las plantas.</a:t>
            </a:r>
          </a:p>
          <a:p>
            <a:pPr algn="just">
              <a:lnSpc>
                <a:spcPct val="150000"/>
              </a:lnSpc>
            </a:pPr>
            <a:r>
              <a:rPr lang="es-MX" sz="1600" dirty="0">
                <a:solidFill>
                  <a:srgbClr val="D7E5D8"/>
                </a:solidFill>
                <a:latin typeface="Syne" pitchFamily="34" charset="0"/>
              </a:rPr>
              <a:t>En su mochila tiene objetos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Jeringa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Cinturón de tela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Mortero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Botiquín</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Frascos</a:t>
            </a:r>
          </a:p>
          <a:p>
            <a:pPr algn="just">
              <a:lnSpc>
                <a:spcPct val="150000"/>
              </a:lnSpc>
            </a:pPr>
            <a:r>
              <a:rPr lang="es-MX" sz="1600" dirty="0">
                <a:solidFill>
                  <a:srgbClr val="D7E5D8"/>
                </a:solidFill>
                <a:latin typeface="Syne" pitchFamily="34" charset="0"/>
              </a:rPr>
              <a:t>No tiene armas, pero su habilidad especial es que a las armas les puede colocar veneno y así hacer más daño a los enemigos.</a:t>
            </a:r>
          </a:p>
        </p:txBody>
      </p:sp>
      <p:pic>
        <p:nvPicPr>
          <p:cNvPr id="5" name="Picture 6" descr="A female character from a 2D video game similar to Mario Bros, designed as a healer">
            <a:extLst>
              <a:ext uri="{FF2B5EF4-FFF2-40B4-BE49-F238E27FC236}">
                <a16:creationId xmlns:a16="http://schemas.microsoft.com/office/drawing/2014/main" id="{BDE1343F-5EA4-4D7B-9FCA-37EFCFDE9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9" y="2421876"/>
            <a:ext cx="3385848" cy="3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5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a:t>
            </a:r>
            <a:r>
              <a:rPr lang="en-US" sz="3700" b="1" dirty="0" err="1">
                <a:solidFill>
                  <a:srgbClr val="F0F4F1"/>
                </a:solidFill>
                <a:latin typeface="Syne" pitchFamily="34" charset="0"/>
              </a:rPr>
              <a:t>Serpiente</a:t>
            </a:r>
            <a:r>
              <a:rPr lang="en-US" sz="3700" b="1" dirty="0">
                <a:solidFill>
                  <a:srgbClr val="F0F4F1"/>
                </a:solidFill>
                <a:latin typeface="Syne" pitchFamily="34" charset="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2930217" y="1730414"/>
            <a:ext cx="9602442" cy="1120362"/>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Serpientes: Las serpientes son algo rápidas y muy vulnerables en lugares en donde no hay mucha vegetación, no tienen mucha vida y su ataque es una mordida que baja vida gradualmente para derrotarlo se necesita un arma de filo cortante.</a:t>
            </a:r>
          </a:p>
        </p:txBody>
      </p:sp>
      <p:pic>
        <p:nvPicPr>
          <p:cNvPr id="4" name="Imagen 3">
            <a:extLst>
              <a:ext uri="{FF2B5EF4-FFF2-40B4-BE49-F238E27FC236}">
                <a16:creationId xmlns:a16="http://schemas.microsoft.com/office/drawing/2014/main" id="{5D5D04DB-DADA-4D28-92C4-5DFF428719D6}"/>
              </a:ext>
            </a:extLst>
          </p:cNvPr>
          <p:cNvPicPr>
            <a:picLocks noChangeAspect="1"/>
          </p:cNvPicPr>
          <p:nvPr/>
        </p:nvPicPr>
        <p:blipFill rotWithShape="1">
          <a:blip r:embed="rId3"/>
          <a:srcRect l="3559" r="66201" b="53603"/>
          <a:stretch/>
        </p:blipFill>
        <p:spPr>
          <a:xfrm>
            <a:off x="1301674" y="1731197"/>
            <a:ext cx="1344909" cy="1119579"/>
          </a:xfrm>
          <a:prstGeom prst="rect">
            <a:avLst/>
          </a:prstGeom>
        </p:spPr>
      </p:pic>
    </p:spTree>
    <p:extLst>
      <p:ext uri="{BB962C8B-B14F-4D97-AF65-F5344CB8AC3E}">
        <p14:creationId xmlns:p14="http://schemas.microsoft.com/office/powerpoint/2010/main" val="201712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1126</Words>
  <Application>Microsoft Office PowerPoint</Application>
  <PresentationFormat>Personalizado</PresentationFormat>
  <Paragraphs>125</Paragraphs>
  <Slides>17</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Calibri</vt:lpstr>
      <vt:lpstr>Arial</vt:lpstr>
      <vt:lpstr>Syne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Sebas Márquez</cp:lastModifiedBy>
  <cp:revision>27</cp:revision>
  <dcterms:created xsi:type="dcterms:W3CDTF">2024-09-27T02:21:23Z</dcterms:created>
  <dcterms:modified xsi:type="dcterms:W3CDTF">2024-09-29T02:31:46Z</dcterms:modified>
</cp:coreProperties>
</file>